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94" r:id="rId2"/>
    <p:sldMasterId id="2147483716" r:id="rId3"/>
    <p:sldMasterId id="2147483778" r:id="rId4"/>
    <p:sldMasterId id="2147483938" r:id="rId5"/>
  </p:sldMasterIdLst>
  <p:notesMasterIdLst>
    <p:notesMasterId r:id="rId34"/>
  </p:notesMasterIdLst>
  <p:handoutMasterIdLst>
    <p:handoutMasterId r:id="rId35"/>
  </p:handoutMasterIdLst>
  <p:sldIdLst>
    <p:sldId id="381" r:id="rId6"/>
    <p:sldId id="592" r:id="rId7"/>
    <p:sldId id="593" r:id="rId8"/>
    <p:sldId id="568" r:id="rId9"/>
    <p:sldId id="574" r:id="rId10"/>
    <p:sldId id="587" r:id="rId11"/>
    <p:sldId id="589" r:id="rId12"/>
    <p:sldId id="591" r:id="rId13"/>
    <p:sldId id="549" r:id="rId14"/>
    <p:sldId id="571" r:id="rId15"/>
    <p:sldId id="550" r:id="rId16"/>
    <p:sldId id="551" r:id="rId17"/>
    <p:sldId id="563" r:id="rId18"/>
    <p:sldId id="552" r:id="rId19"/>
    <p:sldId id="553" r:id="rId20"/>
    <p:sldId id="398" r:id="rId21"/>
    <p:sldId id="382" r:id="rId22"/>
    <p:sldId id="481" r:id="rId23"/>
    <p:sldId id="531" r:id="rId24"/>
    <p:sldId id="527" r:id="rId25"/>
    <p:sldId id="576" r:id="rId26"/>
    <p:sldId id="434" r:id="rId27"/>
    <p:sldId id="431" r:id="rId28"/>
    <p:sldId id="581" r:id="rId29"/>
    <p:sldId id="585" r:id="rId30"/>
    <p:sldId id="586" r:id="rId31"/>
    <p:sldId id="580" r:id="rId32"/>
    <p:sldId id="577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CCFF"/>
    <a:srgbClr val="3399FF"/>
    <a:srgbClr val="FFFF00"/>
    <a:srgbClr val="009999"/>
    <a:srgbClr val="0000FF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3" autoAdjust="0"/>
  </p:normalViewPr>
  <p:slideViewPr>
    <p:cSldViewPr>
      <p:cViewPr>
        <p:scale>
          <a:sx n="140" d="100"/>
          <a:sy n="140" d="100"/>
        </p:scale>
        <p:origin x="-2636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5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Average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31488"/>
        <c:axId val="61233408"/>
      </c:barChart>
      <c:catAx>
        <c:axId val="61231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61233408"/>
        <c:crosses val="autoZero"/>
        <c:auto val="1"/>
        <c:lblAlgn val="ctr"/>
        <c:lblOffset val="100"/>
        <c:noMultiLvlLbl val="0"/>
      </c:catAx>
      <c:valAx>
        <c:axId val="61233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612314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9E4B61-6C13-4207-B191-30A9AA43D8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609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D46134-E959-4AAE-B426-205D9C0317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243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46134-E959-4AAE-B426-205D9C031798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73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78576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869092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94772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13722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57795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716906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800063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469975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74077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086928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27671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5F04C2-5EE9-42BB-B729-433CBC970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313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8D49-A01B-4751-AE36-98524CF32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3422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A407-5C06-46E6-8CDC-7771636E48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1962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655F-9BB7-443E-B840-9A6A91679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1446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7A38-8238-47B1-967F-F9F2CA18B4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0518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0C08-E688-4DD2-A91E-43780F09B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9428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B8E94-5401-4D7A-BE77-8CEF5D3B4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8540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2034-5ACD-4846-9AB3-03FCDACCB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1003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8AC2-7911-4E89-8AE7-515F7D79F5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86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CF37-3D82-4F39-8E48-36E76C7F9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9197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97889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1292-EB28-4F23-8485-B58B324F4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701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176A-616B-4B5F-AF7A-D1C974998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2553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6F61-FAA2-4EAE-9EA9-F5C5E7511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4210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EFC3-F3A4-4087-91A5-152F0D5ED6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6084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78A24-AF99-449D-AC83-EBCCD6B161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207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FD6-C093-4E54-A42E-CCC742B68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4854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A94D-E4F8-4226-812C-56B0CC2384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1427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4700-5CDC-428F-A806-A5838E2741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304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24E6-EF28-4188-B1DB-93CE61FF9E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37837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275F1-7735-4DB4-9567-DE1037AF8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1249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41166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A1DF-A27B-417B-B53E-17439515A3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715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3906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2200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7992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401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4429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7050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959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4475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2079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893563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0088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0841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8861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553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44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7745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1880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368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1258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815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853531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1184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3383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03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01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4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76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0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08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848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63677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79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19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59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70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0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00284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6980040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5064330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4745135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7228399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89665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947188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7170562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5888129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4588923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2978125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2953774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4987993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3254678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1933145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0747034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312736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7211494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389110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1530908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437584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73ADFB0-05FC-4BC3-A115-ACCCA4C014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5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11/28/2017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67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47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2018 Field Corn Weed Management Update</a:t>
            </a: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09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Late-Season Weed Control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1" y="1239838"/>
            <a:ext cx="364248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14" y="1239838"/>
            <a:ext cx="364248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" y="6211669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CN-02-17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July 24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118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010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6019800"/>
            <a:ext cx="1737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Roundup P-Max @ 32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4L @ 64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Prowl H</a:t>
            </a:r>
            <a:r>
              <a:rPr lang="en-US" sz="1000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r>
              <a:rPr 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0 @ 32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Applied 17 DAP</a:t>
            </a:r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7867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- 2017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pic>
        <p:nvPicPr>
          <p:cNvPr id="2050" name="Picture 2" descr="L:\field pictures\2017\CN-02-17\2017-04-27\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3505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CN-02-17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April 27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13 DAT</a:t>
            </a:r>
            <a:endParaRPr lang="en-US" sz="1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6059269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Liberty @ 29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@ 64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Prowl H</a:t>
            </a:r>
            <a:r>
              <a:rPr lang="en-US" sz="1200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0 @ 32 oz/A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0444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- 2017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pic>
        <p:nvPicPr>
          <p:cNvPr id="2050" name="Picture 2" descr="L:\field pictures\2017\CN-02-17\2017-04-27\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3505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CN-02-17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April 27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13 DAT</a:t>
            </a:r>
            <a:endParaRPr lang="en-US" sz="1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6096000"/>
            <a:ext cx="159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Halex GT @ 58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@ 64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Adept @ 0.25% v/v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1002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Halex GT Injury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02486" y="1103114"/>
            <a:ext cx="2068115" cy="2757487"/>
          </a:xfrm>
        </p:spPr>
      </p:pic>
      <p:pic>
        <p:nvPicPr>
          <p:cNvPr id="1026" name="Picture 2" descr="L:\field pictures\2017\CN-05-17\APRIL 24\PLOT114\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8276" y="1838326"/>
            <a:ext cx="268605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9786" y="3325614"/>
            <a:ext cx="1991915" cy="2655887"/>
          </a:xfrm>
        </p:spPr>
      </p:pic>
      <p:sp>
        <p:nvSpPr>
          <p:cNvPr id="12" name="TextBox 11"/>
          <p:cNvSpPr txBox="1"/>
          <p:nvPr/>
        </p:nvSpPr>
        <p:spPr>
          <a:xfrm>
            <a:off x="228600" y="5715000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FFC000"/>
                </a:solidFill>
                <a:latin typeface="Arial"/>
              </a:rPr>
              <a:t>CN-05-17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FFC000"/>
                </a:solidFill>
                <a:latin typeface="Arial"/>
              </a:rPr>
              <a:t>April 24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FFC000"/>
                </a:solidFill>
                <a:latin typeface="Arial"/>
              </a:rPr>
              <a:t>7 DAT</a:t>
            </a:r>
            <a:endParaRPr lang="en-US" sz="1800" i="1" dirty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1738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- 2017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pic>
        <p:nvPicPr>
          <p:cNvPr id="2050" name="Picture 2" descr="L:\field pictures\2017\CN-02-17\2017-04-27\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3505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CN-02-17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April 27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13 DAT</a:t>
            </a:r>
            <a:endParaRPr lang="en-US" sz="1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6096000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Revulin Q @ 3.4 oz/A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@ 64 oz/A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Adept @ 0.25% v/v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8827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- 2017</a:t>
            </a:r>
            <a:endParaRPr lang="en-US" dirty="0"/>
          </a:p>
        </p:txBody>
      </p:sp>
      <p:pic>
        <p:nvPicPr>
          <p:cNvPr id="2050" name="Picture 2" descr="L:\field pictures\2017\CN-02-17\2017-04-27\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3505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CN-02-17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April 27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13 DAT</a:t>
            </a:r>
            <a:endParaRPr lang="en-US" sz="1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sp>
        <p:nvSpPr>
          <p:cNvPr id="8" name="TextBox 7"/>
          <p:cNvSpPr txBox="1"/>
          <p:nvPr/>
        </p:nvSpPr>
        <p:spPr>
          <a:xfrm>
            <a:off x="6096000" y="6059269"/>
            <a:ext cx="1510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Laudis @ 3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@ 64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MES 100 @ 1% v/v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6895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AppData\Local\Microsoft\Windows\Temporary Internet Files\Content.IE5\C3KXI78U\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0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3900" y="28221"/>
            <a:ext cx="34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Morningglory Control in Field Corn</a:t>
            </a:r>
          </a:p>
        </p:txBody>
      </p:sp>
    </p:spTree>
    <p:extLst>
      <p:ext uri="{BB962C8B-B14F-4D97-AF65-F5344CB8AC3E}">
        <p14:creationId xmlns:p14="http://schemas.microsoft.com/office/powerpoint/2010/main" val="18572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Morningglory Control in Corn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548188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as much atrazine as possible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1.0 lb/A – PRE fb 1.5 lb/A – POST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small grain rotations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2,4-D, Clarity, Status, Aim, ET, Evik (PDIR)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 Corn???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Liberty-Link® Corn Systems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split applications of glyphosate (RR corn)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* </a:t>
            </a:r>
            <a:r>
              <a:rPr lang="en-US" sz="1400" i="1" dirty="0" smtClean="0">
                <a:solidFill>
                  <a:srgbClr val="FFC000"/>
                </a:solidFill>
              </a:rPr>
              <a:t>1</a:t>
            </a:r>
            <a:r>
              <a:rPr lang="en-US" sz="1400" i="1" baseline="30000" dirty="0" smtClean="0">
                <a:solidFill>
                  <a:srgbClr val="FFC000"/>
                </a:solidFill>
              </a:rPr>
              <a:t>st</a:t>
            </a:r>
            <a:r>
              <a:rPr lang="en-US" sz="1400" i="1" dirty="0" smtClean="0">
                <a:solidFill>
                  <a:srgbClr val="FFC000"/>
                </a:solidFill>
              </a:rPr>
              <a:t> application + atrazine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Harvest Aids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Aim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Early-harvest	</a:t>
            </a:r>
            <a:r>
              <a:rPr lang="en-US" sz="1800" i="1" dirty="0" smtClean="0"/>
              <a:t>	</a:t>
            </a:r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endParaRPr lang="en-US" sz="1800" i="1" dirty="0" smtClean="0"/>
          </a:p>
        </p:txBody>
      </p:sp>
      <p:pic>
        <p:nvPicPr>
          <p:cNvPr id="37892" name="Picture 7" descr="badfield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39838"/>
            <a:ext cx="3641725" cy="485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2415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need to rethink laybys????</a:t>
            </a:r>
            <a:endParaRPr lang="en-US" dirty="0"/>
          </a:p>
        </p:txBody>
      </p:sp>
      <p:pic>
        <p:nvPicPr>
          <p:cNvPr id="3074" name="Picture 2" descr="L:\field pictures\2015 field pictures\cn-06-15\july 29\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5" y="60960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CN-06-15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29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 DAP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105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1703" y="5105400"/>
            <a:ext cx="2214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4L @ 32 oz/A (PRE)</a:t>
            </a:r>
          </a:p>
          <a:p>
            <a:pPr algn="ctr"/>
            <a:endParaRPr lang="en-US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@ 32 oz/A +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Atrazine @ 48 oz/A (21 DAP)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105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FFFFFF"/>
                </a:solidFill>
              </a:rPr>
              <a:t>Atrazine 4L @ 32 oz/A </a:t>
            </a:r>
            <a:r>
              <a:rPr lang="pt-BR" sz="1200" dirty="0">
                <a:solidFill>
                  <a:srgbClr val="FFFFFF"/>
                </a:solidFill>
              </a:rPr>
              <a:t>(PRE)</a:t>
            </a:r>
          </a:p>
          <a:p>
            <a:pPr algn="ctr"/>
            <a:endParaRPr lang="pt-BR" sz="1200" dirty="0">
              <a:solidFill>
                <a:srgbClr val="FFFFFF"/>
              </a:solidFill>
            </a:endParaRPr>
          </a:p>
          <a:p>
            <a:pPr algn="ctr"/>
            <a:r>
              <a:rPr lang="pt-BR" sz="1200" dirty="0">
                <a:solidFill>
                  <a:srgbClr val="FFFFFF"/>
                </a:solidFill>
              </a:rPr>
              <a:t>Roundup WM @ 32 oz/A +</a:t>
            </a:r>
          </a:p>
          <a:p>
            <a:pPr algn="ctr"/>
            <a:r>
              <a:rPr lang="pt-BR" sz="1200" dirty="0">
                <a:solidFill>
                  <a:srgbClr val="FFFFFF"/>
                </a:solidFill>
              </a:rPr>
              <a:t>Atrazine @ </a:t>
            </a:r>
            <a:r>
              <a:rPr lang="pt-BR" sz="1200" dirty="0" smtClean="0">
                <a:solidFill>
                  <a:srgbClr val="FFFFFF"/>
                </a:solidFill>
              </a:rPr>
              <a:t>48 </a:t>
            </a:r>
            <a:r>
              <a:rPr lang="pt-BR" sz="1200" dirty="0">
                <a:solidFill>
                  <a:srgbClr val="FFFFFF"/>
                </a:solidFill>
              </a:rPr>
              <a:t>oz/A (21 DAP</a:t>
            </a:r>
            <a:r>
              <a:rPr lang="pt-BR" sz="12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endParaRPr lang="pt-BR" sz="1200" dirty="0">
              <a:solidFill>
                <a:srgbClr val="FFFFFF"/>
              </a:solidFill>
            </a:endParaRPr>
          </a:p>
          <a:p>
            <a:pPr algn="ctr"/>
            <a:r>
              <a:rPr lang="pt-BR" sz="1200" dirty="0" smtClean="0">
                <a:solidFill>
                  <a:srgbClr val="FFFFFF"/>
                </a:solidFill>
              </a:rPr>
              <a:t>Evik @ 2 lb/A  + NIS (37 DAP)</a:t>
            </a:r>
            <a:endParaRPr lang="pt-BR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L:\field pictures\2015 field pictures\cn-06-15\july 29\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5 field pictures\cn-06-15\july 29\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355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Evik or Not?</a:t>
            </a:r>
            <a:endParaRPr lang="en-US" dirty="0"/>
          </a:p>
        </p:txBody>
      </p:sp>
      <p:pic>
        <p:nvPicPr>
          <p:cNvPr id="2050" name="Picture 2" descr="L:\field pictures\2016\CN-07-16\july 7\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77749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CN-07-16\july 7\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10" y="1371600"/>
            <a:ext cx="277749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6\CN-07-16\july 7\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10" y="1325880"/>
            <a:ext cx="277749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75" y="6271126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CN-01-16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July 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108 DAP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50749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8F8F8"/>
                </a:solidFill>
                <a:latin typeface="Arial"/>
              </a:rPr>
              <a:t>NTC</a:t>
            </a:r>
            <a:endParaRPr lang="en-US" sz="1800" dirty="0">
              <a:solidFill>
                <a:srgbClr val="F8F8F8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5583" y="5091708"/>
            <a:ext cx="257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Atrazine 4L @ 32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dirty="0" smtClean="0">
              <a:solidFill>
                <a:srgbClr val="F8F8F8"/>
              </a:solidFill>
              <a:latin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Roundup P-Max 5.5SL @ 32 oz/A 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Atrazine 4L @ 48 oz/A (POST)</a:t>
            </a:r>
            <a:endParaRPr lang="en-US" sz="1000" dirty="0">
              <a:solidFill>
                <a:srgbClr val="F8F8F8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3083" y="5050036"/>
            <a:ext cx="257474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8F8F8"/>
                </a:solidFill>
                <a:latin typeface="Arial"/>
              </a:rPr>
              <a:t>Atrazine 4L @ 32 oz/A (PRE</a:t>
            </a: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F8F8F8"/>
              </a:solidFill>
              <a:latin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8F8F8"/>
                </a:solidFill>
                <a:latin typeface="Arial"/>
              </a:rPr>
              <a:t>Roundup P-Max 5.5SL @ 32 oz/A (</a:t>
            </a: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Atrazine 4L @ 48 oz/A 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dirty="0" smtClean="0">
              <a:solidFill>
                <a:srgbClr val="F8F8F8"/>
              </a:solidFill>
              <a:latin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Evik 80DG @ 2 lbs/A (PDIR)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8F8F8"/>
                </a:solidFill>
                <a:latin typeface="Arial"/>
              </a:rPr>
              <a:t>NIS @ 0.25% v/v (PDIR)</a:t>
            </a:r>
            <a:endParaRPr lang="en-US" sz="1000" dirty="0">
              <a:solidFill>
                <a:srgbClr val="F8F8F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7190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General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44962" cy="4856162"/>
          </a:xfrm>
        </p:spPr>
        <p:txBody>
          <a:bodyPr/>
          <a:lstStyle/>
          <a:p>
            <a:r>
              <a:rPr lang="en-US" dirty="0" smtClean="0"/>
              <a:t>Other mgt. practices are important!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Tillage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Plant population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Row spacing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Nematode, insect, disease control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Irrigation</a:t>
            </a:r>
            <a:endParaRPr lang="en-US" dirty="0"/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healthy and uniformly spaced crop is better able to compete with weeds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44963" cy="326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2423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 smtClean="0"/>
              <a:t>What herbicides can you use in field corn if you have resistance to glyphosate, atrazine, and/or ALS herbicides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u="sng" dirty="0" smtClean="0"/>
              <a:t>Residuals</a:t>
            </a:r>
          </a:p>
          <a:p>
            <a:pPr lvl="1"/>
            <a:r>
              <a:rPr lang="en-US" dirty="0" smtClean="0"/>
              <a:t>Zidua</a:t>
            </a:r>
          </a:p>
          <a:p>
            <a:pPr lvl="1"/>
            <a:r>
              <a:rPr lang="en-US" dirty="0" smtClean="0"/>
              <a:t>Dual Magnum</a:t>
            </a:r>
          </a:p>
          <a:p>
            <a:pPr lvl="1"/>
            <a:r>
              <a:rPr lang="en-US" dirty="0" smtClean="0"/>
              <a:t>Warrant</a:t>
            </a:r>
          </a:p>
          <a:p>
            <a:pPr lvl="1"/>
            <a:r>
              <a:rPr lang="en-US" dirty="0" smtClean="0"/>
              <a:t>Prowl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u="sng" dirty="0" smtClean="0"/>
              <a:t>Postemergence*</a:t>
            </a:r>
          </a:p>
          <a:p>
            <a:pPr lvl="1"/>
            <a:r>
              <a:rPr lang="en-US" dirty="0" smtClean="0"/>
              <a:t>Liberty</a:t>
            </a:r>
          </a:p>
          <a:p>
            <a:pPr lvl="1"/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Revulin Q</a:t>
            </a:r>
          </a:p>
          <a:p>
            <a:pPr lvl="1"/>
            <a:r>
              <a:rPr lang="en-US" dirty="0" smtClean="0"/>
              <a:t>Impact/Armezon</a:t>
            </a:r>
          </a:p>
          <a:p>
            <a:pPr lvl="1"/>
            <a:r>
              <a:rPr lang="en-US" dirty="0" smtClean="0"/>
              <a:t>Laudis</a:t>
            </a:r>
          </a:p>
          <a:p>
            <a:pPr lvl="1"/>
            <a:r>
              <a:rPr lang="en-US" dirty="0" smtClean="0"/>
              <a:t>Capreno</a:t>
            </a:r>
          </a:p>
          <a:p>
            <a:pPr lvl="1"/>
            <a:r>
              <a:rPr lang="en-US" dirty="0" smtClean="0"/>
              <a:t>Halex GT</a:t>
            </a:r>
          </a:p>
          <a:p>
            <a:pPr lvl="1"/>
            <a:r>
              <a:rPr lang="en-US" dirty="0" smtClean="0"/>
              <a:t>2,4-D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40080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* double-crop soybean rotations?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1530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Without Atrazine or Glyphosate - 2017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2914650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0"/>
            <a:ext cx="2914650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291465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1631" y="518160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(209 Bu/A)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874097"/>
            <a:ext cx="10711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CN-03-17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May 18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51 DAP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DKC 66-59</a:t>
            </a:r>
            <a:endParaRPr lang="en-US" sz="14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5181600"/>
            <a:ext cx="28662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Dual II Magnum @ 16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Laudis @ 3 oz/A (28 DAP)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COC @ 1% v/v (28 DAP)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AMS Xtra @ 2.5% v/v (28 DAP)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(251 Bu/A)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2204" y="5181600"/>
            <a:ext cx="27093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Warrant  @ 48 </a:t>
            </a:r>
            <a:r>
              <a:rPr 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Laudis @ 3 oz/A </a:t>
            </a:r>
            <a:r>
              <a:rPr lang="pt-BR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(28 DAP)</a:t>
            </a:r>
            <a:endParaRPr lang="pt-BR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COC @ 1% v/v (28 DAP)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AMS Xtra @ 2.5% v/v (28 </a:t>
            </a:r>
            <a:r>
              <a:rPr lang="pt-BR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DAP)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(247 Bu/A)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6348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(</a:t>
            </a:r>
            <a:r>
              <a:rPr lang="en-US" dirty="0" err="1" smtClean="0"/>
              <a:t>er</a:t>
            </a:r>
            <a:r>
              <a:rPr lang="en-US" dirty="0" smtClean="0"/>
              <a:t>) Stuff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181600" cy="38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6664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>
          <a:xfrm>
            <a:off x="4697366" y="1066800"/>
            <a:ext cx="4289425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tolerance to 2,4-D and Assure + GLY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Trait was deregulated in September 2014 and herbicide in October 2014.  U.S. launch in 2018 (SE??).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err="1" smtClean="0"/>
              <a:t>Colex</a:t>
            </a:r>
            <a:r>
              <a:rPr lang="en-US" sz="1800" dirty="0" smtClean="0"/>
              <a:t>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lower volatility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lower drift potential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33CCFF"/>
                </a:solidFill>
              </a:rPr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1 PRE application + 2 POST applications (30” or V8 stage)</a:t>
            </a:r>
          </a:p>
          <a:p>
            <a:pPr>
              <a:buFont typeface="Wingdings" pitchFamily="2" charset="2"/>
              <a:buChar char="Ø"/>
            </a:pPr>
            <a:r>
              <a:rPr lang="en-US" sz="1800" u="sng" dirty="0" smtClean="0"/>
              <a:t>Enlist™ Duo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33CCFF"/>
                </a:solidFill>
              </a:rPr>
              <a:t>DMA-Glyphosate (1.71 lb ae/gal) + 2,4-D choline (1.63 lb ae/gal)</a:t>
            </a:r>
          </a:p>
          <a:p>
            <a:pPr>
              <a:buFont typeface="Wingdings" pitchFamily="2" charset="2"/>
              <a:buChar char="Ø"/>
            </a:pPr>
            <a:r>
              <a:rPr lang="en-US" sz="1800" u="sng" dirty="0" smtClean="0"/>
              <a:t>Enlist™ One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33CCFF"/>
                </a:solidFill>
              </a:rPr>
              <a:t>2,4-D choline (3.8 lb ae/gal)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295400"/>
            <a:ext cx="437192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37585" r="33381" b="43216"/>
          <a:stretch/>
        </p:blipFill>
        <p:spPr bwMode="auto">
          <a:xfrm>
            <a:off x="2578101" y="5257800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2911" y="6109662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2,4-D choline</a:t>
            </a:r>
            <a:endParaRPr lang="en-US" sz="1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23" b="50628"/>
          <a:stretch/>
        </p:blipFill>
        <p:spPr bwMode="auto">
          <a:xfrm>
            <a:off x="424498" y="4643437"/>
            <a:ext cx="210312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713708"/>
            <a:ext cx="2087757" cy="79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Field Corn Hybrids - 2018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China approval</a:t>
            </a:r>
          </a:p>
          <a:p>
            <a:pPr lvl="1"/>
            <a:r>
              <a:rPr lang="en-US" i="1" dirty="0" smtClean="0">
                <a:solidFill>
                  <a:srgbClr val="3399FF"/>
                </a:solidFill>
              </a:rPr>
              <a:t>June </a:t>
            </a:r>
            <a:r>
              <a:rPr lang="en-US" i="1" dirty="0" smtClean="0">
                <a:solidFill>
                  <a:srgbClr val="3399FF"/>
                </a:solidFill>
              </a:rPr>
              <a:t>2017</a:t>
            </a:r>
          </a:p>
          <a:p>
            <a:pPr lvl="1"/>
            <a:endParaRPr lang="en-US" i="1" dirty="0" smtClean="0">
              <a:solidFill>
                <a:srgbClr val="3399FF"/>
              </a:solidFill>
            </a:endParaRPr>
          </a:p>
          <a:p>
            <a:r>
              <a:rPr lang="en-US" dirty="0" smtClean="0"/>
              <a:t>Limited or no data for SE?????</a:t>
            </a:r>
          </a:p>
          <a:p>
            <a:pPr lvl="1"/>
            <a:r>
              <a:rPr lang="en-US" i="1" dirty="0" err="1" smtClean="0">
                <a:solidFill>
                  <a:srgbClr val="33CCFF"/>
                </a:solidFill>
              </a:rPr>
              <a:t>Broadbeck</a:t>
            </a:r>
            <a:r>
              <a:rPr lang="en-US" i="1" dirty="0" smtClean="0">
                <a:solidFill>
                  <a:srgbClr val="33CCFF"/>
                </a:solidFill>
              </a:rPr>
              <a:t> </a:t>
            </a:r>
          </a:p>
          <a:p>
            <a:pPr lvl="1"/>
            <a:r>
              <a:rPr lang="en-US" i="1" dirty="0" err="1" smtClean="0">
                <a:solidFill>
                  <a:srgbClr val="33CCFF"/>
                </a:solidFill>
              </a:rPr>
              <a:t>Dairyland</a:t>
            </a:r>
            <a:r>
              <a:rPr lang="en-US" i="1" dirty="0" smtClean="0">
                <a:solidFill>
                  <a:srgbClr val="33CCFF"/>
                </a:solidFill>
              </a:rPr>
              <a:t> </a:t>
            </a:r>
          </a:p>
          <a:p>
            <a:pPr lvl="1"/>
            <a:r>
              <a:rPr lang="en-US" i="1" dirty="0" err="1" smtClean="0">
                <a:solidFill>
                  <a:srgbClr val="33CCFF"/>
                </a:solidFill>
              </a:rPr>
              <a:t>Mycogen</a:t>
            </a:r>
            <a:endParaRPr lang="en-US" i="1" dirty="0" smtClean="0">
              <a:solidFill>
                <a:srgbClr val="33CCFF"/>
              </a:solidFill>
            </a:endParaRPr>
          </a:p>
          <a:p>
            <a:pPr lvl="1"/>
            <a:r>
              <a:rPr lang="en-US" i="1" dirty="0" err="1" smtClean="0">
                <a:solidFill>
                  <a:srgbClr val="33CCFF"/>
                </a:solidFill>
              </a:rPr>
              <a:t>Pfister</a:t>
            </a:r>
            <a:endParaRPr lang="en-US" i="1" dirty="0" smtClean="0">
              <a:solidFill>
                <a:srgbClr val="33CCFF"/>
              </a:solidFill>
            </a:endParaRP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Prairie Brand</a:t>
            </a:r>
            <a:endParaRPr lang="en-US" i="1" dirty="0">
              <a:solidFill>
                <a:srgbClr val="33CCFF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44963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2344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Post-Harvest</a:t>
            </a:r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eprostko\prostkoeric C drive\weeds\SPIDERWORT PICS\Picture 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96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4362450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amaranth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6096000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tropical spiderwort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Benghal dayflower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264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Post-Harvest Control of Palmer Amaranth</a:t>
            </a:r>
            <a:br>
              <a:rPr lang="en-US" sz="3100" dirty="0" smtClean="0"/>
            </a:br>
            <a:r>
              <a:rPr lang="en-US" sz="2200" i="1" dirty="0" smtClean="0">
                <a:solidFill>
                  <a:srgbClr val="FFC000"/>
                </a:solidFill>
              </a:rPr>
              <a:t>(8.1” average: 2”-17” range at application)</a:t>
            </a:r>
            <a:endParaRPr lang="en-US" sz="2200" i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1905000"/>
            <a:ext cx="2907792" cy="38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88" y="6325354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CN-01B-11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September 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30 DAT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9097" y="1917319"/>
            <a:ext cx="524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NTC</a:t>
            </a:r>
          </a:p>
        </p:txBody>
      </p:sp>
      <p:pic>
        <p:nvPicPr>
          <p:cNvPr id="1026" name="Picture 2" descr="I:\field pictures\2011 field shots\cn-01b-11\sept 15\Picture 0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042" y="1898983"/>
            <a:ext cx="2907792" cy="38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79042" y="1905000"/>
            <a:ext cx="2907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Gramoxone Inteon 2SL @ 3 pt/A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2,4-D Amine 3.8SL @ 1 pt/A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Primary @ 1% v/v</a:t>
            </a:r>
          </a:p>
        </p:txBody>
      </p:sp>
      <p:pic>
        <p:nvPicPr>
          <p:cNvPr id="1027" name="Picture 3" descr="I:\field pictures\2011 field shots\cn-01b-11\sept 15\Picture 0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808" y="1898983"/>
            <a:ext cx="2907792" cy="38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83808" y="1886541"/>
            <a:ext cx="2907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Gramoxone Inteon 2SL @ 3 pt/A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Clarity 4SL @ 8 oz/A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Primary @ 1% v/v</a:t>
            </a:r>
          </a:p>
        </p:txBody>
      </p:sp>
    </p:spTree>
    <p:extLst>
      <p:ext uri="{BB962C8B-B14F-4D97-AF65-F5344CB8AC3E}">
        <p14:creationId xmlns:p14="http://schemas.microsoft.com/office/powerpoint/2010/main" val="28942213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Post-Harvest Control of Tropical Spiderwort</a:t>
            </a:r>
          </a:p>
        </p:txBody>
      </p:sp>
      <p:pic>
        <p:nvPicPr>
          <p:cNvPr id="152579" name="Picture 3" descr="2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" y="12954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1631950" y="5791200"/>
            <a:ext cx="1396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Untreated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5569448" y="5835650"/>
            <a:ext cx="23262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Gramoxone </a:t>
            </a:r>
            <a:endParaRPr lang="en-US" alt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POST1 </a:t>
            </a: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POST2</a:t>
            </a: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6248400"/>
            <a:ext cx="16129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POST1: 8-10” tall COMBE</a:t>
            </a:r>
          </a:p>
          <a:p>
            <a:r>
              <a:rPr lang="en-US" altLang="en-US" sz="1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POST2: 2 weeks later</a:t>
            </a:r>
          </a:p>
          <a:p>
            <a:r>
              <a:rPr lang="en-US" altLang="en-US" sz="1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1 week after POST2</a:t>
            </a:r>
          </a:p>
        </p:txBody>
      </p:sp>
      <p:pic>
        <p:nvPicPr>
          <p:cNvPr id="152585" name="Picture 9" descr="2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2954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2704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83" y="1239838"/>
            <a:ext cx="3640221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eprostko\prostkoeric C drive\equipment pictures\IMG_1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676400"/>
            <a:ext cx="4144963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261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Carryover in GA?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03" y="1239838"/>
            <a:ext cx="3134782" cy="235108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4" y="3743325"/>
            <a:ext cx="3136900" cy="235267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lvl="0"/>
            <a:r>
              <a:rPr lang="en-US" dirty="0" smtClean="0"/>
              <a:t>Never say never but ……</a:t>
            </a:r>
            <a:endParaRPr lang="en-US" dirty="0"/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low </a:t>
            </a:r>
            <a:r>
              <a:rPr lang="en-US" i="1" dirty="0">
                <a:solidFill>
                  <a:srgbClr val="33CCFF"/>
                </a:solidFill>
              </a:rPr>
              <a:t>OM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high </a:t>
            </a:r>
            <a:r>
              <a:rPr lang="en-US" i="1" dirty="0">
                <a:solidFill>
                  <a:srgbClr val="33CCFF"/>
                </a:solidFill>
              </a:rPr>
              <a:t>sand content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warm </a:t>
            </a:r>
            <a:r>
              <a:rPr lang="en-US" i="1" dirty="0">
                <a:solidFill>
                  <a:srgbClr val="33CCFF"/>
                </a:solidFill>
              </a:rPr>
              <a:t>temperatures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ample </a:t>
            </a:r>
            <a:r>
              <a:rPr lang="en-US" i="1" dirty="0">
                <a:solidFill>
                  <a:srgbClr val="33CCFF"/>
                </a:solidFill>
              </a:rPr>
              <a:t>rainfall/irrigation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987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Carryover or Nematodes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3" y="1239838"/>
            <a:ext cx="3642121" cy="48561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1766988" cy="235108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95400"/>
            <a:ext cx="1764506" cy="2352675"/>
          </a:xfrm>
        </p:spPr>
      </p:pic>
      <p:sp>
        <p:nvSpPr>
          <p:cNvPr id="9" name="TextBox 8"/>
          <p:cNvSpPr txBox="1"/>
          <p:nvPr/>
        </p:nvSpPr>
        <p:spPr>
          <a:xfrm>
            <a:off x="4800600" y="3819276"/>
            <a:ext cx="26981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Burke County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April 2017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Stubby Root Nematodes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21/100cm</a:t>
            </a:r>
            <a:r>
              <a:rPr lang="en-US" sz="1800" baseline="30000" dirty="0" smtClean="0">
                <a:solidFill>
                  <a:srgbClr val="FFFFFF"/>
                </a:solidFill>
                <a:latin typeface="Arial"/>
              </a:rPr>
              <a:t>3 </a:t>
            </a: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of soil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&gt;9 is threshold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1890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1.  Field Corn Yield Loss (%) Caused by Uncontrolled Weeds in Georgia Weed Science Research Trials (2007-2017).</a:t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FFC000"/>
                </a:solidFill>
              </a:rPr>
              <a:t>Treated vs. Non-treated </a:t>
            </a:r>
            <a:endParaRPr lang="en-US" sz="2000" i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910083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00" y="6248400"/>
            <a:ext cx="280346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Bu/A X 0.36 X $3.50 = $252/A</a:t>
            </a:r>
          </a:p>
          <a:p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Bu/A X 0.16 X $3.50 = $112/A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8558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POST Applications?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u="sng" dirty="0" smtClean="0"/>
              <a:t>V6 stage</a:t>
            </a:r>
          </a:p>
          <a:p>
            <a:pPr lvl="1"/>
            <a:r>
              <a:rPr lang="en-US" dirty="0" smtClean="0"/>
              <a:t>all leaves are initiated</a:t>
            </a:r>
          </a:p>
          <a:p>
            <a:pPr lvl="1"/>
            <a:r>
              <a:rPr lang="en-US" dirty="0" smtClean="0"/>
              <a:t>Ear shoot initiation</a:t>
            </a:r>
          </a:p>
          <a:p>
            <a:pPr lvl="1"/>
            <a:r>
              <a:rPr lang="en-US" dirty="0" smtClean="0"/>
              <a:t>Kernel rows/ear begins</a:t>
            </a:r>
          </a:p>
          <a:p>
            <a:pPr lvl="1"/>
            <a:r>
              <a:rPr lang="en-US" dirty="0" smtClean="0"/>
              <a:t>Tassel initiation</a:t>
            </a:r>
          </a:p>
          <a:p>
            <a:pPr lvl="1"/>
            <a:r>
              <a:rPr lang="en-US" dirty="0" smtClean="0"/>
              <a:t>Growing point above soil surface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~500 GDD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276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5294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Marestail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Field Corn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(i.e. Horseweed)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19200"/>
            <a:ext cx="4038600" cy="4572000"/>
          </a:xfrm>
        </p:spPr>
        <p:txBody>
          <a:bodyPr/>
          <a:lstStyle/>
          <a:p>
            <a:r>
              <a:rPr lang="en-US" sz="2000" dirty="0" smtClean="0"/>
              <a:t>Tillage</a:t>
            </a:r>
          </a:p>
          <a:p>
            <a:r>
              <a:rPr lang="en-US" sz="2000" u="sng" dirty="0" smtClean="0"/>
              <a:t>Burndown</a:t>
            </a:r>
          </a:p>
          <a:p>
            <a:pPr lvl="1"/>
            <a:r>
              <a:rPr lang="en-US" sz="1800" i="1" dirty="0" smtClean="0"/>
              <a:t>Liberty (glufosinate)</a:t>
            </a:r>
          </a:p>
          <a:p>
            <a:pPr lvl="2"/>
            <a:r>
              <a:rPr lang="en-US" sz="1800" i="1" dirty="0" smtClean="0"/>
              <a:t>+ atrazine?</a:t>
            </a:r>
          </a:p>
          <a:p>
            <a:pPr lvl="1"/>
            <a:r>
              <a:rPr lang="en-US" sz="1800" i="1" dirty="0" smtClean="0"/>
              <a:t>Glyphosate +</a:t>
            </a:r>
          </a:p>
          <a:p>
            <a:pPr lvl="2"/>
            <a:r>
              <a:rPr lang="en-US" sz="1800" i="1" dirty="0" smtClean="0"/>
              <a:t>Dicamba or 2,4-D?</a:t>
            </a:r>
          </a:p>
          <a:p>
            <a:pPr lvl="2"/>
            <a:r>
              <a:rPr lang="en-US" sz="1800" i="1" dirty="0" smtClean="0"/>
              <a:t>Sharpen + MSO</a:t>
            </a:r>
          </a:p>
          <a:p>
            <a:pPr lvl="3"/>
            <a:r>
              <a:rPr lang="en-US" sz="1400" i="1" dirty="0" smtClean="0"/>
              <a:t>0 day plant-back</a:t>
            </a:r>
          </a:p>
          <a:p>
            <a:pPr lvl="1"/>
            <a:r>
              <a:rPr lang="en-US" sz="1800" i="1" dirty="0" smtClean="0"/>
              <a:t>Paraquat + atrazine</a:t>
            </a:r>
            <a:endParaRPr lang="en-US" sz="1800" dirty="0" smtClean="0"/>
          </a:p>
          <a:p>
            <a:r>
              <a:rPr lang="en-US" sz="2000" u="sng" dirty="0" smtClean="0"/>
              <a:t>Residual</a:t>
            </a:r>
          </a:p>
          <a:p>
            <a:pPr lvl="1"/>
            <a:r>
              <a:rPr lang="en-US" sz="1800" i="1" dirty="0" smtClean="0"/>
              <a:t>atrazine</a:t>
            </a:r>
          </a:p>
          <a:p>
            <a:r>
              <a:rPr lang="en-US" sz="2000" u="sng" dirty="0" smtClean="0"/>
              <a:t>In-Crop</a:t>
            </a:r>
          </a:p>
          <a:p>
            <a:pPr lvl="1"/>
            <a:r>
              <a:rPr lang="en-US" sz="1800" i="1" dirty="0" smtClean="0"/>
              <a:t>Liberty (LL)</a:t>
            </a:r>
          </a:p>
          <a:p>
            <a:pPr lvl="1"/>
            <a:r>
              <a:rPr lang="en-US" sz="1800" i="1" dirty="0" smtClean="0"/>
              <a:t>Dicamba</a:t>
            </a:r>
          </a:p>
          <a:p>
            <a:pPr lvl="1"/>
            <a:r>
              <a:rPr lang="en-US" sz="1800" i="1" dirty="0" smtClean="0"/>
              <a:t>2,4-D </a:t>
            </a:r>
          </a:p>
          <a:p>
            <a:pPr lvl="2"/>
            <a:r>
              <a:rPr lang="en-US" sz="1400" i="1" dirty="0" smtClean="0"/>
              <a:t>Enlist corn - 2,4-D choline</a:t>
            </a:r>
          </a:p>
        </p:txBody>
      </p:sp>
      <p:pic>
        <p:nvPicPr>
          <p:cNvPr id="2052" name="Picture 4" descr="C:\Users\eprostko\Desktop\xid\Conyza canadensis 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954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528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Ryegrass Control</a:t>
            </a:r>
          </a:p>
        </p:txBody>
      </p:sp>
      <p:sp>
        <p:nvSpPr>
          <p:cNvPr id="146434" name="Content Placeholder 3"/>
          <p:cNvSpPr>
            <a:spLocks noGrp="1"/>
          </p:cNvSpPr>
          <p:nvPr>
            <p:ph sz="half" idx="2"/>
          </p:nvPr>
        </p:nvSpPr>
        <p:spPr>
          <a:xfrm>
            <a:off x="3905250" y="1066800"/>
            <a:ext cx="5238750" cy="4530725"/>
          </a:xfrm>
        </p:spPr>
        <p:txBody>
          <a:bodyPr/>
          <a:lstStyle/>
          <a:p>
            <a:r>
              <a:rPr lang="en-US" sz="2400" dirty="0" smtClean="0"/>
              <a:t>Glyphosate-resistant or not?</a:t>
            </a:r>
          </a:p>
          <a:p>
            <a:r>
              <a:rPr lang="en-US" sz="2400" u="sng" dirty="0" smtClean="0"/>
              <a:t>Fall (mid-October – Mid-November)</a:t>
            </a:r>
          </a:p>
          <a:p>
            <a:pPr lvl="1"/>
            <a:r>
              <a:rPr lang="en-US" sz="1400" i="1" dirty="0" smtClean="0"/>
              <a:t>Tillage (double disk) or</a:t>
            </a:r>
          </a:p>
          <a:p>
            <a:pPr lvl="1"/>
            <a:r>
              <a:rPr lang="en-US" sz="1400" i="1" dirty="0" smtClean="0"/>
              <a:t>Dual Magnum @ 1.33 pt/A</a:t>
            </a:r>
          </a:p>
          <a:p>
            <a:r>
              <a:rPr lang="en-US" sz="2400" u="sng" dirty="0" smtClean="0"/>
              <a:t>Mid-January – Mid-February</a:t>
            </a:r>
          </a:p>
          <a:p>
            <a:pPr lvl="1"/>
            <a:r>
              <a:rPr lang="en-US" sz="1400" i="1" dirty="0" smtClean="0"/>
              <a:t>2” - 6” tall</a:t>
            </a:r>
          </a:p>
          <a:p>
            <a:pPr lvl="1"/>
            <a:r>
              <a:rPr lang="en-US" sz="1400" i="1" dirty="0" smtClean="0"/>
              <a:t>Select Max 0.97EC @ 6 oz/A or Clethodim 2EC @ 6-8 oz/A</a:t>
            </a:r>
          </a:p>
          <a:p>
            <a:pPr marL="1143000" lvl="2" indent="-228600"/>
            <a:r>
              <a:rPr lang="en-US" sz="1300" i="1" dirty="0" smtClean="0"/>
              <a:t>Corn – 30 DBP</a:t>
            </a:r>
          </a:p>
          <a:p>
            <a:pPr marL="1143000" lvl="2" indent="-228600"/>
            <a:r>
              <a:rPr lang="en-US" sz="1300" i="1" dirty="0" smtClean="0"/>
              <a:t>Nighttime temps &gt; 47</a:t>
            </a:r>
            <a:r>
              <a:rPr lang="en-US" sz="1300" i="1" baseline="30000" dirty="0" smtClean="0"/>
              <a:t>0</a:t>
            </a:r>
            <a:r>
              <a:rPr lang="en-US" sz="1300" i="1" dirty="0" smtClean="0"/>
              <a:t> F</a:t>
            </a:r>
          </a:p>
          <a:p>
            <a:r>
              <a:rPr lang="en-US" sz="2400" u="sng" dirty="0" smtClean="0"/>
              <a:t>March 1-20</a:t>
            </a:r>
          </a:p>
          <a:p>
            <a:pPr lvl="1"/>
            <a:r>
              <a:rPr lang="en-US" sz="1400" i="1" dirty="0" smtClean="0"/>
              <a:t>Gramoxone 2SL @ 3-4 pt/A</a:t>
            </a:r>
          </a:p>
          <a:p>
            <a:pPr lvl="1"/>
            <a:r>
              <a:rPr lang="en-US" sz="1400" i="1" dirty="0" smtClean="0"/>
              <a:t>May need 2 applications (10-14 days apart)</a:t>
            </a:r>
          </a:p>
          <a:p>
            <a:pPr lvl="1"/>
            <a:r>
              <a:rPr lang="en-US" sz="1400" i="1" dirty="0" smtClean="0"/>
              <a:t>+ atrazine @ 1 qt/A </a:t>
            </a:r>
            <a:endParaRPr lang="en-US" sz="2800" dirty="0" smtClean="0"/>
          </a:p>
          <a:p>
            <a:pPr>
              <a:buFont typeface="Wingdings" pitchFamily="2" charset="2"/>
              <a:buNone/>
            </a:pPr>
            <a:endParaRPr lang="en-US" sz="2800" dirty="0" smtClean="0"/>
          </a:p>
        </p:txBody>
      </p:sp>
      <p:sp>
        <p:nvSpPr>
          <p:cNvPr id="146435" name="TextBox 4"/>
          <p:cNvSpPr txBox="1">
            <a:spLocks noChangeArrowheads="1"/>
          </p:cNvSpPr>
          <p:nvPr/>
        </p:nvSpPr>
        <p:spPr bwMode="auto">
          <a:xfrm>
            <a:off x="76200" y="6477000"/>
            <a:ext cx="3245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Source: </a:t>
            </a: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Dr. </a:t>
            </a:r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Jason </a:t>
            </a: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Bond, MS </a:t>
            </a:r>
            <a:r>
              <a:rPr lang="en-US" sz="1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State University</a:t>
            </a:r>
          </a:p>
        </p:txBody>
      </p:sp>
      <p:pic>
        <p:nvPicPr>
          <p:cNvPr id="14643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34480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4925" y="3733800"/>
            <a:ext cx="1752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- 2017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6" y="1239838"/>
            <a:ext cx="3642121" cy="4856162"/>
          </a:xfrm>
        </p:spPr>
      </p:pic>
      <p:pic>
        <p:nvPicPr>
          <p:cNvPr id="2050" name="Picture 2" descr="L:\field pictures\2017\CN-02-17\2017-04-27\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3" y="1239838"/>
            <a:ext cx="3642121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3505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CN-02-17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April 27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13 DAT</a:t>
            </a:r>
            <a:endParaRPr lang="en-US" sz="1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39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NTC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6096000"/>
            <a:ext cx="205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Roundup P-Max @ 32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@ 64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Prowl H</a:t>
            </a:r>
            <a:r>
              <a:rPr lang="en-US" sz="1200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 @ 32 oz/A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190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FILES\PRESENTATIONPRO\Corn</Template>
  <TotalTime>25596</TotalTime>
  <Words>1010</Words>
  <Application>Microsoft Office PowerPoint</Application>
  <PresentationFormat>On-screen Show (4:3)</PresentationFormat>
  <Paragraphs>251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Corn</vt:lpstr>
      <vt:lpstr>1_Corn</vt:lpstr>
      <vt:lpstr>2_Corn</vt:lpstr>
      <vt:lpstr>4_Office Theme</vt:lpstr>
      <vt:lpstr>3_Corn</vt:lpstr>
      <vt:lpstr>2018 Field Corn Weed Management Update</vt:lpstr>
      <vt:lpstr>Field Corn Weed Control - General</vt:lpstr>
      <vt:lpstr>Herbicide Carryover in GA?</vt:lpstr>
      <vt:lpstr>Herbicide Carryover or Nematodes</vt:lpstr>
      <vt:lpstr>Figure 1.  Field Corn Yield Loss (%) Caused by Uncontrolled Weeds in Georgia Weed Science Research Trials (2007-2017). Treated vs. Non-treated </vt:lpstr>
      <vt:lpstr>Later POST Applications?</vt:lpstr>
      <vt:lpstr>Marestail in Field Corn (i.e. Horseweed)</vt:lpstr>
      <vt:lpstr>Ryegrass Control</vt:lpstr>
      <vt:lpstr>Field Corn Weed Control - 2017</vt:lpstr>
      <vt:lpstr>Late-Season Weed Control</vt:lpstr>
      <vt:lpstr>Field Corn Weed Control - 2017</vt:lpstr>
      <vt:lpstr>Field Corn Weed Control - 2017</vt:lpstr>
      <vt:lpstr>Normal Halex GT Injury</vt:lpstr>
      <vt:lpstr>Field Corn Weed Control - 2017</vt:lpstr>
      <vt:lpstr>Field Corn Weed Control - 2017</vt:lpstr>
      <vt:lpstr>PowerPoint Presentation</vt:lpstr>
      <vt:lpstr>Morningglory Control in Corn</vt:lpstr>
      <vt:lpstr>Do we need to rethink laybys????</vt:lpstr>
      <vt:lpstr>Evik or Not?</vt:lpstr>
      <vt:lpstr>What herbicides can you use in field corn if you have resistance to glyphosate, atrazine, and/or ALS herbicides?</vt:lpstr>
      <vt:lpstr>Field Corn Weed Control Without Atrazine or Glyphosate - 2017</vt:lpstr>
      <vt:lpstr>New (er) Stuff</vt:lpstr>
      <vt:lpstr>Enlist™ Herbicide Tolerant Corn</vt:lpstr>
      <vt:lpstr>Enlist™ Field Corn Hybrids - 2018</vt:lpstr>
      <vt:lpstr>Post-Harvest</vt:lpstr>
      <vt:lpstr>Post-Harvest Control of Palmer Amaranth (8.1” average: 2”-17” range at application)</vt:lpstr>
      <vt:lpstr>Post-Harvest Control of Tropical Spiderwort</vt:lpstr>
      <vt:lpstr>Questions/Comments?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Weed Management for New County Extension Agents</dc:title>
  <dc:creator>Eric Prostko</dc:creator>
  <cp:lastModifiedBy>Eric P. Prostko</cp:lastModifiedBy>
  <cp:revision>372</cp:revision>
  <cp:lastPrinted>2015-04-24T13:38:08Z</cp:lastPrinted>
  <dcterms:created xsi:type="dcterms:W3CDTF">2004-08-06T18:59:46Z</dcterms:created>
  <dcterms:modified xsi:type="dcterms:W3CDTF">2017-11-28T18:18:40Z</dcterms:modified>
</cp:coreProperties>
</file>